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38"/>
  </p:notesMasterIdLst>
  <p:handoutMasterIdLst>
    <p:handoutMasterId r:id="rId39"/>
  </p:handoutMasterIdLst>
  <p:sldIdLst>
    <p:sldId id="322" r:id="rId3"/>
    <p:sldId id="8019" r:id="rId4"/>
    <p:sldId id="8056" r:id="rId5"/>
    <p:sldId id="8053" r:id="rId6"/>
    <p:sldId id="8057" r:id="rId7"/>
    <p:sldId id="8058" r:id="rId8"/>
    <p:sldId id="8060" r:id="rId9"/>
    <p:sldId id="8061" r:id="rId10"/>
    <p:sldId id="8062" r:id="rId11"/>
    <p:sldId id="8063" r:id="rId12"/>
    <p:sldId id="8065" r:id="rId13"/>
    <p:sldId id="8064" r:id="rId14"/>
    <p:sldId id="8059" r:id="rId15"/>
    <p:sldId id="8066" r:id="rId16"/>
    <p:sldId id="8067" r:id="rId17"/>
    <p:sldId id="8068" r:id="rId18"/>
    <p:sldId id="8054" r:id="rId19"/>
    <p:sldId id="8069" r:id="rId20"/>
    <p:sldId id="8073" r:id="rId21"/>
    <p:sldId id="8074" r:id="rId22"/>
    <p:sldId id="8075" r:id="rId23"/>
    <p:sldId id="8071" r:id="rId24"/>
    <p:sldId id="8076" r:id="rId25"/>
    <p:sldId id="8089" r:id="rId26"/>
    <p:sldId id="8072" r:id="rId27"/>
    <p:sldId id="8077" r:id="rId28"/>
    <p:sldId id="8078" r:id="rId29"/>
    <p:sldId id="8079" r:id="rId30"/>
    <p:sldId id="8080" r:id="rId31"/>
    <p:sldId id="8082" r:id="rId32"/>
    <p:sldId id="8086" r:id="rId33"/>
    <p:sldId id="8087" r:id="rId34"/>
    <p:sldId id="8055" r:id="rId35"/>
    <p:sldId id="8088" r:id="rId36"/>
    <p:sldId id="7150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1" autoAdjust="0"/>
    <p:restoredTop sz="95377" autoAdjust="0"/>
  </p:normalViewPr>
  <p:slideViewPr>
    <p:cSldViewPr snapToGrid="0" showGuides="1">
      <p:cViewPr>
        <p:scale>
          <a:sx n="66" d="100"/>
          <a:sy n="66" d="100"/>
        </p:scale>
        <p:origin x="2743" y="1310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托尔斯泰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30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3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2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8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9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3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4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6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0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25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1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——2024-07</a:t>
            </a:r>
            <a:r>
              <a:rPr lang="zh-CN" altLang="en-US" sz="4800" dirty="0">
                <a:solidFill>
                  <a:srgbClr val="330066"/>
                </a:solidFill>
              </a:rPr>
              <a:t>期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李子超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r>
              <a:rPr lang="en-US" altLang="zh-CN" sz="2000" b="1" dirty="0"/>
              <a:t>2024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17</a:t>
            </a:r>
            <a:r>
              <a:rPr lang="zh-CN" altLang="en-US" sz="2000" b="1" dirty="0"/>
              <a:t>日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8BE95-6792-C01A-ABD6-15802C2E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7ACAC-82D7-73E0-C5AC-831BC3BC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启发式函数的选择：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5AD03B-737C-6766-D339-C58085A8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3" y="1961804"/>
            <a:ext cx="10666227" cy="31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4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08AFF-E98F-D33F-E3D4-1BECA5FF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CD038-9413-8364-467F-40EEAB40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核心公式： </a:t>
            </a:r>
            <a:r>
              <a:rPr lang="en-US" altLang="zh-CN" dirty="0"/>
              <a:t>f(x)=g(x)+h(x)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g(x)</a:t>
            </a:r>
            <a:r>
              <a:rPr lang="zh-CN" altLang="en-US" dirty="0"/>
              <a:t>：起点到节点</a:t>
            </a:r>
            <a:r>
              <a:rPr lang="en-US" altLang="zh-CN" dirty="0"/>
              <a:t>x</a:t>
            </a:r>
            <a:r>
              <a:rPr lang="zh-CN" altLang="en-US" dirty="0"/>
              <a:t>的的实际代价；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h(x)</a:t>
            </a:r>
            <a:r>
              <a:rPr lang="zh-CN" altLang="en-US" dirty="0"/>
              <a:t>：节点</a:t>
            </a:r>
            <a:r>
              <a:rPr lang="en-US" altLang="zh-CN" dirty="0"/>
              <a:t>x</a:t>
            </a:r>
            <a:r>
              <a:rPr lang="zh-CN" altLang="en-US" dirty="0"/>
              <a:t>到终点的预估代价（启发式）；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f(x)</a:t>
            </a:r>
            <a:r>
              <a:rPr lang="zh-CN" altLang="en-US" dirty="0"/>
              <a:t>：从起点经过节点</a:t>
            </a:r>
            <a:r>
              <a:rPr lang="en-US" altLang="zh-CN" dirty="0"/>
              <a:t>x</a:t>
            </a:r>
            <a:r>
              <a:rPr lang="zh-CN" altLang="en-US" dirty="0"/>
              <a:t>到终点的预估总代价；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08AFF-E98F-D33F-E3D4-1BECA5FF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F6E46A2E-3229-311F-1779-23FBC566D9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50" y="1936865"/>
            <a:ext cx="5384539" cy="35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E71251-B2AE-3340-E758-3BCF0B2B6109}"/>
              </a:ext>
            </a:extLst>
          </p:cNvPr>
          <p:cNvSpPr txBox="1"/>
          <p:nvPr/>
        </p:nvSpPr>
        <p:spPr>
          <a:xfrm>
            <a:off x="153139" y="1629972"/>
            <a:ext cx="6305850" cy="390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流程描述：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建立一个优先队列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openlist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，其中元素按照总代价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）从小到大进行排序；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将起点加入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openlist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openlist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不断取出代价最小的点，并存入周围的点，更新代价，直到遍历到终点；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84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A-Star</a:t>
            </a:r>
            <a:r>
              <a:rPr lang="zh-CN" altLang="en-US" dirty="0"/>
              <a:t>算法实现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95D9461-3B1C-3FFE-4B93-B5934331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1787234"/>
            <a:ext cx="6007973" cy="3873731"/>
          </a:xfr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807C0384-566B-D607-E946-18FF76102947}"/>
              </a:ext>
            </a:extLst>
          </p:cNvPr>
          <p:cNvSpPr txBox="1">
            <a:spLocks/>
          </p:cNvSpPr>
          <p:nvPr/>
        </p:nvSpPr>
        <p:spPr>
          <a:xfrm>
            <a:off x="6783185" y="893615"/>
            <a:ext cx="5058939" cy="56609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kern="0" dirty="0">
                <a:solidFill>
                  <a:srgbClr val="FF0000"/>
                </a:solidFill>
              </a:rPr>
              <a:t>数据结构设计</a:t>
            </a:r>
            <a:r>
              <a:rPr lang="zh-CN" altLang="en-US" kern="0" dirty="0"/>
              <a:t>：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Point</a:t>
            </a:r>
            <a:r>
              <a:rPr lang="zh-CN" altLang="en-US" kern="0" dirty="0"/>
              <a:t>类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zh-CN" altLang="en-US" kern="0" dirty="0"/>
              <a:t>坐标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en-US" altLang="zh-CN" kern="0" dirty="0"/>
              <a:t>F,G,H</a:t>
            </a:r>
            <a:r>
              <a:rPr lang="zh-CN" altLang="en-US" kern="0" dirty="0"/>
              <a:t>值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Map</a:t>
            </a:r>
            <a:r>
              <a:rPr lang="zh-CN" altLang="en-US" kern="0" dirty="0"/>
              <a:t>类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zh-CN" altLang="en-US" kern="0" dirty="0"/>
              <a:t>二维矩阵表示地图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zh-CN" altLang="en-US" kern="0" dirty="0"/>
              <a:t>地图长度、宽度等信息；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r>
              <a:rPr lang="en-US" altLang="zh-CN" kern="0" dirty="0" err="1"/>
              <a:t>Astar</a:t>
            </a:r>
            <a:r>
              <a:rPr lang="zh-CN" altLang="en-US" kern="0" dirty="0"/>
              <a:t>类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en-US" altLang="zh-CN" kern="0" dirty="0" err="1"/>
              <a:t>Openlist</a:t>
            </a:r>
            <a:r>
              <a:rPr lang="zh-CN" altLang="en-US" kern="0" dirty="0"/>
              <a:t>和</a:t>
            </a:r>
            <a:r>
              <a:rPr lang="en-US" altLang="zh-CN" kern="0" dirty="0" err="1"/>
              <a:t>Closelist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endParaRPr lang="en-US" altLang="zh-CN" kern="0" dirty="0"/>
          </a:p>
          <a:p>
            <a:pPr lvl="1">
              <a:lnSpc>
                <a:spcPct val="150000"/>
              </a:lnSpc>
            </a:pPr>
            <a:endParaRPr lang="en-US" altLang="zh-CN" kern="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kern="0" dirty="0"/>
              <a:t>	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0205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9E7BD-4994-C4E9-C9A8-A00C302D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A-Star</a:t>
            </a:r>
            <a:r>
              <a:rPr lang="zh-CN" altLang="en-US" dirty="0"/>
              <a:t>算法实现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AFF3FA-9BD1-A60F-BEBB-AD99FCF8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11" y="1496786"/>
            <a:ext cx="4863533" cy="5021783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7E4FAD-0F38-5FF6-9C7E-98ECFFD83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99" y="1646500"/>
            <a:ext cx="5749374" cy="178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3E310D-0886-1889-1904-520BE07E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99" y="4199958"/>
            <a:ext cx="6397075" cy="751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054839-1D83-2F16-0480-F85D89AEB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899" y="5095566"/>
            <a:ext cx="6228346" cy="12792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95F013-33EF-63D4-326E-0AAC00F729DF}"/>
              </a:ext>
            </a:extLst>
          </p:cNvPr>
          <p:cNvSpPr txBox="1"/>
          <p:nvPr/>
        </p:nvSpPr>
        <p:spPr>
          <a:xfrm>
            <a:off x="5578928" y="1153474"/>
            <a:ext cx="1382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计算</a:t>
            </a:r>
            <a:r>
              <a:rPr lang="en-US" altLang="zh-CN" sz="2000" dirty="0">
                <a:solidFill>
                  <a:srgbClr val="C00000"/>
                </a:solidFill>
              </a:rPr>
              <a:t>H(x):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3A32ED-816F-6767-E287-F1E19DA26649}"/>
              </a:ext>
            </a:extLst>
          </p:cNvPr>
          <p:cNvSpPr txBox="1"/>
          <p:nvPr/>
        </p:nvSpPr>
        <p:spPr>
          <a:xfrm>
            <a:off x="5660569" y="3660683"/>
            <a:ext cx="21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C00000"/>
                </a:solidFill>
              </a:rPr>
              <a:t>openList</a:t>
            </a:r>
            <a:r>
              <a:rPr lang="zh-CN" altLang="en-US" sz="2000" dirty="0">
                <a:solidFill>
                  <a:srgbClr val="C00000"/>
                </a:solidFill>
              </a:rPr>
              <a:t>的定义：</a:t>
            </a:r>
          </a:p>
        </p:txBody>
      </p:sp>
    </p:spTree>
    <p:extLst>
      <p:ext uri="{BB962C8B-B14F-4D97-AF65-F5344CB8AC3E}">
        <p14:creationId xmlns:p14="http://schemas.microsoft.com/office/powerpoint/2010/main" val="333856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7F0D8-D94F-F6B2-4074-ADE0E53E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A-Star</a:t>
            </a:r>
            <a:r>
              <a:rPr lang="zh-CN" altLang="en-US" dirty="0"/>
              <a:t>算法运行结果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9D7F9-4297-B29A-E143-6D3BA520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样例</a:t>
            </a:r>
            <a:r>
              <a:rPr lang="en-US" altLang="zh-CN" dirty="0"/>
              <a:t>1</a:t>
            </a:r>
            <a:r>
              <a:rPr lang="zh-CN" altLang="en-US" dirty="0"/>
              <a:t>：                                    样例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A90BF6-B804-9696-0CD3-B6861C9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7" y="1196752"/>
            <a:ext cx="2579915" cy="29325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426EC6-31EF-77DB-9A1E-07E69C92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" y="4273332"/>
            <a:ext cx="7396842" cy="236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748498-4FE6-A280-0100-68193F8C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35" y="1232556"/>
            <a:ext cx="3619194" cy="3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6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C++</a:t>
            </a:r>
            <a:r>
              <a:rPr lang="zh-CN" altLang="en-US" dirty="0"/>
              <a:t>学习总结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E54C6-4B31-D278-511C-5040409F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4359729" cy="49341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收获：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/>
              <a:t>C++</a:t>
            </a:r>
            <a:r>
              <a:rPr lang="zh-CN" altLang="en-US" dirty="0"/>
              <a:t>基础掌握更牢靠；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注意编程规范问题； 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工程化思想；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面对对象思想；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31256EE-8A1A-272E-887E-057FD7D784B9}"/>
              </a:ext>
            </a:extLst>
          </p:cNvPr>
          <p:cNvSpPr txBox="1">
            <a:spLocks/>
          </p:cNvSpPr>
          <p:nvPr/>
        </p:nvSpPr>
        <p:spPr bwMode="auto">
          <a:xfrm>
            <a:off x="5987143" y="1344386"/>
            <a:ext cx="5399314" cy="478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kern="0" dirty="0"/>
              <a:t>不足：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C++17</a:t>
            </a:r>
            <a:r>
              <a:rPr lang="zh-CN" altLang="en-US" kern="0" dirty="0"/>
              <a:t>、</a:t>
            </a:r>
            <a:r>
              <a:rPr lang="en-US" altLang="zh-CN" kern="0" dirty="0"/>
              <a:t>20</a:t>
            </a:r>
            <a:r>
              <a:rPr lang="zh-CN" altLang="en-US" kern="0" dirty="0"/>
              <a:t>特性掌握不好；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 err="1"/>
              <a:t>Cmake</a:t>
            </a:r>
            <a:r>
              <a:rPr lang="zh-CN" altLang="en-US" kern="0" dirty="0"/>
              <a:t>、</a:t>
            </a:r>
            <a:r>
              <a:rPr lang="en-US" altLang="zh-CN" kern="0" dirty="0" err="1"/>
              <a:t>googletest</a:t>
            </a:r>
            <a:r>
              <a:rPr lang="zh-CN" altLang="en-US" kern="0" dirty="0"/>
              <a:t>等工具使用不熟练； 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zh-CN" altLang="en-US" kern="0" dirty="0"/>
              <a:t>代码能力有待提高；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94453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14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C8B76-4A68-A0B1-7374-F45C8251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27075"/>
            <a:ext cx="10959008" cy="930498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4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  <a:br>
              <a:rPr lang="zh-CN" altLang="en-US" sz="4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CB6EF-03B0-0AD6-46C6-EAF9123B3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8" y="988933"/>
            <a:ext cx="10972800" cy="5761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EDA</a:t>
            </a:r>
            <a:r>
              <a:rPr lang="zh-CN" altLang="en-US" dirty="0"/>
              <a:t>后端全流程学习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数字集成电路物理设计</a:t>
            </a:r>
            <a:r>
              <a:rPr lang="en-US" altLang="zh-CN" dirty="0"/>
              <a:t>》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超大规模集成电路物理设计</a:t>
            </a:r>
            <a:r>
              <a:rPr lang="en-US" altLang="zh-CN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流程实践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sky130_gcd</a:t>
            </a:r>
            <a:r>
              <a:rPr lang="zh-CN" altLang="en-US" dirty="0"/>
              <a:t>和</a:t>
            </a:r>
            <a:r>
              <a:rPr lang="en-US" altLang="zh-CN" dirty="0"/>
              <a:t>sky130_uart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iEDA</a:t>
            </a:r>
            <a:r>
              <a:rPr lang="zh-CN" altLang="en-US" dirty="0"/>
              <a:t>工程代码实践：布局合法化算法实现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学习</a:t>
            </a:r>
            <a:r>
              <a:rPr lang="en-US" altLang="zh-CN" dirty="0"/>
              <a:t>Abacus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730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EDA</a:t>
            </a:r>
            <a:r>
              <a:rPr lang="zh-CN" altLang="en-US" dirty="0"/>
              <a:t>后端全流程学习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9E47-9977-2C67-3AD6-1221BB0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7156"/>
            <a:ext cx="10471264" cy="49588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学习笔记：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7AD64-D81F-6438-B044-C304B6B9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99" y="1704550"/>
            <a:ext cx="5220393" cy="3168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2ACD51-9DA3-D3BA-DD8F-3900A15D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576" y="2451878"/>
            <a:ext cx="3515803" cy="3748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776B1F-E935-0A29-DD63-12552E509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610" y="2370380"/>
            <a:ext cx="5378565" cy="42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5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251" y="122239"/>
            <a:ext cx="9249358" cy="930498"/>
          </a:xfrm>
        </p:spPr>
        <p:txBody>
          <a:bodyPr/>
          <a:lstStyle/>
          <a:p>
            <a:r>
              <a:rPr lang="en-US" altLang="zh-CN" dirty="0"/>
              <a:t>3.1 EDA</a:t>
            </a:r>
            <a:r>
              <a:rPr lang="zh-CN" altLang="en-US" dirty="0"/>
              <a:t>后端全流程学习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4F07FFD-2F30-5BA3-2F47-E5ED97475E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3" y="425763"/>
            <a:ext cx="3765664" cy="64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B162BB6-BC9E-D2BA-E680-18C774FA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72" y="1214428"/>
            <a:ext cx="8046846" cy="22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F1530D-3B22-660E-7CAC-1CAB5227C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30" y="2977684"/>
            <a:ext cx="6026729" cy="37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7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EDA</a:t>
            </a:r>
            <a:r>
              <a:rPr lang="zh-CN" altLang="en-US" dirty="0"/>
              <a:t>后端全流程学习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9E47-9977-2C67-3AD6-1221BB0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52737"/>
            <a:ext cx="10471264" cy="54976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逻辑综合：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    </a:t>
            </a:r>
            <a:r>
              <a:rPr lang="en-US" altLang="zh-CN" sz="2000" dirty="0"/>
              <a:t>translation + logic optimization + gate mapping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网表划分：</a:t>
            </a: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r>
              <a:rPr lang="zh-CN" altLang="en-US" sz="2000" dirty="0"/>
              <a:t>将电路划分成子模块，要求子模块之间的连接数量最小化，且符合设计约束；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布图规划</a:t>
            </a: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r>
              <a:rPr lang="zh-CN" altLang="en-US" sz="2000" dirty="0"/>
              <a:t>确定每个电路模块的形状、位置、外部特征（外部引脚位置）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布局规划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布线规划</a:t>
            </a: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endParaRPr lang="en-US" altLang="zh-CN" sz="2400" dirty="0"/>
          </a:p>
          <a:p>
            <a:pPr marL="344170" lvl="1" indent="0">
              <a:lnSpc>
                <a:spcPct val="150000"/>
              </a:lnSpc>
              <a:buNone/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0855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9E47-9977-2C67-3AD6-1221BB0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32" y="1313411"/>
            <a:ext cx="5486399" cy="49588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git clone </a:t>
            </a:r>
            <a:r>
              <a:rPr lang="en-US" altLang="zh-CN" dirty="0" err="1"/>
              <a:t>iEDA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编译项目：</a:t>
            </a:r>
            <a:r>
              <a:rPr lang="en-US" altLang="zh-CN" dirty="0"/>
              <a:t>bash build.sh -j 16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拷贝 </a:t>
            </a:r>
            <a:r>
              <a:rPr lang="en-US" altLang="zh-CN" dirty="0" err="1"/>
              <a:t>iEDA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/>
              <a:t>sky130 </a:t>
            </a:r>
            <a:r>
              <a:rPr lang="zh-CN" altLang="en-US" dirty="0"/>
              <a:t>目录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工艺为</a:t>
            </a:r>
            <a:r>
              <a:rPr lang="en-US" altLang="zh-CN" dirty="0"/>
              <a:t>sky130</a:t>
            </a:r>
            <a:r>
              <a:rPr lang="zh-CN" altLang="en-US" dirty="0"/>
              <a:t>，分别指定设计为</a:t>
            </a:r>
            <a:r>
              <a:rPr lang="en-US" altLang="zh-CN" dirty="0" err="1"/>
              <a:t>gcd</a:t>
            </a:r>
            <a:r>
              <a:rPr lang="zh-CN" altLang="en-US" dirty="0"/>
              <a:t>或</a:t>
            </a:r>
            <a:r>
              <a:rPr lang="en-US" altLang="zh-CN" dirty="0" err="1"/>
              <a:t>uart</a:t>
            </a:r>
            <a:r>
              <a:rPr lang="zh-CN" altLang="en-US" dirty="0"/>
              <a:t>，运行</a:t>
            </a:r>
            <a:r>
              <a:rPr lang="en-US" altLang="zh-CN" dirty="0"/>
              <a:t>Flow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301F8D-B445-5EC9-7E5A-303652DA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71" y="1863307"/>
            <a:ext cx="5159431" cy="46871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7296916-3A16-84FE-EC7C-51C7174221F0}"/>
              </a:ext>
            </a:extLst>
          </p:cNvPr>
          <p:cNvSpPr txBox="1"/>
          <p:nvPr/>
        </p:nvSpPr>
        <p:spPr>
          <a:xfrm>
            <a:off x="6267795" y="1104079"/>
            <a:ext cx="3433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rgbClr val="C00000"/>
                </a:solidFill>
              </a:rPr>
              <a:t>cts_db.rpt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32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流程实践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05133E-32DE-C2F3-34BC-D18BF473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910" y="1325345"/>
            <a:ext cx="5283129" cy="4963521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B9B82-5F1D-105F-2D41-7ACF3F9A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35" y="1164063"/>
            <a:ext cx="5275874" cy="512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布局合法化算法实现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4CECA7-B66D-755B-7DEE-847358EC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0688"/>
            <a:ext cx="10972800" cy="49341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布局合法化在全局布局之后，主要是把经过全局布局后确定位置的标准单元，放置到行上，消除重叠，并尽可能减少移动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布局合法化算法主要有：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1</a:t>
            </a:r>
            <a:r>
              <a:rPr lang="zh-CN" altLang="en-US" dirty="0"/>
              <a:t>、</a:t>
            </a:r>
            <a:r>
              <a:rPr lang="en-US" altLang="zh-CN" dirty="0"/>
              <a:t>Abacus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2</a:t>
            </a:r>
            <a:r>
              <a:rPr lang="zh-CN" altLang="en-US" dirty="0"/>
              <a:t>、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dirty="0"/>
              <a:t>Abacus: fast legalization of standard cell Circuits with minimal movement	</a:t>
            </a:r>
          </a:p>
          <a:p>
            <a:r>
              <a:rPr lang="en-US" altLang="zh-CN" sz="2400" dirty="0"/>
              <a:t>Tetris</a:t>
            </a:r>
            <a:r>
              <a:rPr lang="zh-CN" altLang="en-US" sz="2400" dirty="0"/>
              <a:t>：</a:t>
            </a:r>
            <a:r>
              <a:rPr lang="en-US" altLang="zh-CN" sz="2400" dirty="0"/>
              <a:t>Method and system for high speed detailed placement of cells within an integrated circuit design;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475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Abacus</a:t>
            </a:r>
            <a:r>
              <a:rPr lang="zh-CN" altLang="en-US" dirty="0"/>
              <a:t>算法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19D037D-C205-3182-CC00-74970287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761" y="2032770"/>
            <a:ext cx="6520611" cy="428206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3B9275-4BBF-6B9F-CC08-E34334D5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922" y="1731128"/>
            <a:ext cx="2726574" cy="4987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894BF1-561A-CC8A-D518-6A7B84993823}"/>
              </a:ext>
            </a:extLst>
          </p:cNvPr>
          <p:cNvSpPr txBox="1"/>
          <p:nvPr/>
        </p:nvSpPr>
        <p:spPr>
          <a:xfrm>
            <a:off x="609601" y="1269464"/>
            <a:ext cx="194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伪代码：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1C3502-7A93-EDAB-37FF-C7F2845578DC}"/>
              </a:ext>
            </a:extLst>
          </p:cNvPr>
          <p:cNvSpPr txBox="1"/>
          <p:nvPr/>
        </p:nvSpPr>
        <p:spPr>
          <a:xfrm>
            <a:off x="7998922" y="1269463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流程图：</a:t>
            </a:r>
          </a:p>
        </p:txBody>
      </p:sp>
    </p:spTree>
    <p:extLst>
      <p:ext uri="{BB962C8B-B14F-4D97-AF65-F5344CB8AC3E}">
        <p14:creationId xmlns:p14="http://schemas.microsoft.com/office/powerpoint/2010/main" val="353312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0D3E6-F1C8-22B4-367B-310E0DD2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PlaceRow</a:t>
            </a:r>
            <a:r>
              <a:rPr lang="zh-CN" altLang="en-US" dirty="0"/>
              <a:t>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7197F8-7DB5-C932-9728-773E5C3D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81" y="1529542"/>
            <a:ext cx="7375356" cy="446006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E7105-4470-FE22-758E-CB1B14AD14E1}"/>
              </a:ext>
            </a:extLst>
          </p:cNvPr>
          <p:cNvSpPr txBox="1"/>
          <p:nvPr/>
        </p:nvSpPr>
        <p:spPr>
          <a:xfrm>
            <a:off x="7970546" y="1279398"/>
            <a:ext cx="3917373" cy="4643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要放置的单元；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row_idx：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要放置的行；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is_trial：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指示是否为试验性放置；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is_record_cluster：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是否记录与实例放置相关的聚类信息</a:t>
            </a:r>
          </a:p>
        </p:txBody>
      </p:sp>
    </p:spTree>
    <p:extLst>
      <p:ext uri="{BB962C8B-B14F-4D97-AF65-F5344CB8AC3E}">
        <p14:creationId xmlns:p14="http://schemas.microsoft.com/office/powerpoint/2010/main" val="3232732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0D3E6-F1C8-22B4-367B-310E0DD2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PlaceRow</a:t>
            </a:r>
            <a:r>
              <a:rPr lang="zh-CN" altLang="en-US" dirty="0"/>
              <a:t>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7197F8-7DB5-C932-9728-773E5C3D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81" y="1529542"/>
            <a:ext cx="7375356" cy="446006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E7105-4470-FE22-758E-CB1B14AD14E1}"/>
              </a:ext>
            </a:extLst>
          </p:cNvPr>
          <p:cNvSpPr txBox="1"/>
          <p:nvPr/>
        </p:nvSpPr>
        <p:spPr>
          <a:xfrm>
            <a:off x="7970546" y="1052737"/>
            <a:ext cx="3917373" cy="527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获取矩形；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获取间隔列表；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寻找可放置间隔；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将单元放置到间隔，组织成簇；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计算移动成本，更新聚类信息；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02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47177"/>
            <a:ext cx="10959008" cy="930498"/>
          </a:xfrm>
        </p:spPr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76F27-F097-B260-C9C2-A9BF00BC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6797041" cy="49341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rgbClr val="C00000"/>
                </a:solidFill>
              </a:rPr>
              <a:t>算法流程：</a:t>
            </a:r>
            <a:r>
              <a:rPr lang="en-US" altLang="zh-CN" dirty="0"/>
              <a:t>									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739458-9345-C5B7-F103-6E0E1D4C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53738"/>
            <a:ext cx="6639484" cy="453874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AB25B82-A4C0-4C91-A555-E4B74C5D263D}"/>
              </a:ext>
            </a:extLst>
          </p:cNvPr>
          <p:cNvSpPr txBox="1"/>
          <p:nvPr/>
        </p:nvSpPr>
        <p:spPr>
          <a:xfrm>
            <a:off x="7520941" y="1284351"/>
            <a:ext cx="457407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代码修改：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单元排序：考虑宽度的权重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放置逻辑：找最近行进行放置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								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18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47177"/>
            <a:ext cx="10959008" cy="930498"/>
          </a:xfrm>
        </p:spPr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76F27-F097-B260-C9C2-A9BF00BC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10959008" cy="49341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rgbClr val="C00000"/>
                </a:solidFill>
              </a:rPr>
              <a:t>单元排序：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公式：</a:t>
            </a:r>
            <a:r>
              <a:rPr lang="en-US" altLang="zh-CN" dirty="0"/>
              <a:t>f(x)=x-w*width;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B25B82-A4C0-4C91-A555-E4B74C5D263D}"/>
              </a:ext>
            </a:extLst>
          </p:cNvPr>
          <p:cNvSpPr txBox="1"/>
          <p:nvPr/>
        </p:nvSpPr>
        <p:spPr>
          <a:xfrm>
            <a:off x="7520941" y="1284351"/>
            <a:ext cx="45740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						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0E5DBE-B289-F5F1-9620-DD2EBDB1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2613862"/>
            <a:ext cx="11072554" cy="28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BD1B0F5-BB3B-FEE0-94CE-C0FDC554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个人简介：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11EBBB0-2911-164F-86BC-F4835514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本科：   广州大学， 网络工程专业；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研究生：深圳大学，人工智能专业，研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暑假：    参加水滴计划进行学习；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91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2DEF-FC08-DC56-5E1F-7116F006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9F7499-EF6F-3E9E-FCBA-190084B3B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94" y="1144559"/>
            <a:ext cx="5767195" cy="55912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985C1E-2736-4E41-EC58-76303CD2B66E}"/>
              </a:ext>
            </a:extLst>
          </p:cNvPr>
          <p:cNvSpPr txBox="1"/>
          <p:nvPr/>
        </p:nvSpPr>
        <p:spPr>
          <a:xfrm>
            <a:off x="7631085" y="1144559"/>
            <a:ext cx="3391592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放置行的选择：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根据单元实例的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坐标，确定所在行；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尝试将单元放置在当前行；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若失败，逐步向当前位置的上一行和下一行寻找插入位置；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18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A4803B2-EEE7-3C1D-1755-8B17485B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779" y="1052737"/>
            <a:ext cx="10429869" cy="5125084"/>
          </a:xfrm>
        </p:spPr>
      </p:pic>
    </p:spTree>
    <p:extLst>
      <p:ext uri="{BB962C8B-B14F-4D97-AF65-F5344CB8AC3E}">
        <p14:creationId xmlns:p14="http://schemas.microsoft.com/office/powerpoint/2010/main" val="3753239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4FEAC83-A945-039C-ED9D-2DBA518F4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3" y="1919533"/>
            <a:ext cx="10972800" cy="4469736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9A7EE5-E8AE-A19C-A59A-3C7C00C4C6F1}"/>
              </a:ext>
            </a:extLst>
          </p:cNvPr>
          <p:cNvSpPr txBox="1"/>
          <p:nvPr/>
        </p:nvSpPr>
        <p:spPr>
          <a:xfrm>
            <a:off x="757196" y="1255302"/>
            <a:ext cx="102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进行单元排序时，</a:t>
            </a:r>
            <a:r>
              <a:rPr lang="zh-CN" altLang="pl-PL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公式：</a:t>
            </a:r>
            <a:r>
              <a:rPr lang="pl-PL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f(x)=x-w*width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不同权重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的结果：</a:t>
            </a:r>
          </a:p>
        </p:txBody>
      </p:sp>
    </p:spTree>
    <p:extLst>
      <p:ext uri="{BB962C8B-B14F-4D97-AF65-F5344CB8AC3E}">
        <p14:creationId xmlns:p14="http://schemas.microsoft.com/office/powerpoint/2010/main" val="127952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965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79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9FEF-810D-35C2-3392-A7CC3155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感兴趣的内容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09037-AA79-1257-EE71-E65688A4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布局、布线相关；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AI</a:t>
            </a:r>
            <a:r>
              <a:rPr lang="zh-CN" altLang="en-US" dirty="0"/>
              <a:t>和</a:t>
            </a:r>
            <a:r>
              <a:rPr lang="en-US" altLang="zh-CN" dirty="0"/>
              <a:t>EDA</a:t>
            </a:r>
            <a:r>
              <a:rPr lang="zh-CN" altLang="en-US" dirty="0"/>
              <a:t>结合；</a:t>
            </a:r>
          </a:p>
        </p:txBody>
      </p:sp>
    </p:spTree>
    <p:extLst>
      <p:ext uri="{BB962C8B-B14F-4D97-AF65-F5344CB8AC3E}">
        <p14:creationId xmlns:p14="http://schemas.microsoft.com/office/powerpoint/2010/main" val="206727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37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C++</a:t>
            </a:r>
            <a:r>
              <a:rPr lang="zh-CN" altLang="en-US" dirty="0"/>
              <a:t>学习内容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E54C6-4B31-D278-511C-5040409F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、工具使用：</a:t>
            </a:r>
            <a:r>
              <a:rPr lang="en-US" altLang="zh-CN" dirty="0"/>
              <a:t>Git</a:t>
            </a:r>
            <a:r>
              <a:rPr lang="zh-CN" altLang="en-US" dirty="0"/>
              <a:t>、</a:t>
            </a:r>
            <a:r>
              <a:rPr lang="en-US" altLang="zh-CN" dirty="0" err="1"/>
              <a:t>MobaXterm</a:t>
            </a:r>
            <a:r>
              <a:rPr lang="zh-CN" altLang="en-US" dirty="0"/>
              <a:t>、</a:t>
            </a:r>
            <a:r>
              <a:rPr lang="en-US" altLang="zh-CN" dirty="0" err="1"/>
              <a:t>Vscode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、插件学习：</a:t>
            </a:r>
            <a:r>
              <a:rPr lang="en-US" altLang="zh-CN" dirty="0" err="1"/>
              <a:t>Cmake</a:t>
            </a:r>
            <a:r>
              <a:rPr lang="zh-CN" altLang="en-US" dirty="0"/>
              <a:t>、</a:t>
            </a:r>
            <a:r>
              <a:rPr lang="en-US" altLang="zh-CN" dirty="0"/>
              <a:t>Google Test</a:t>
            </a:r>
            <a:r>
              <a:rPr lang="zh-CN" altLang="en-US" dirty="0"/>
              <a:t>、</a:t>
            </a:r>
            <a:r>
              <a:rPr lang="en-US" altLang="zh-CN" dirty="0"/>
              <a:t>SSH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学习：</a:t>
            </a:r>
            <a:r>
              <a:rPr lang="en-US" altLang="zh-CN" dirty="0"/>
              <a:t>C++</a:t>
            </a:r>
            <a:r>
              <a:rPr lang="zh-CN" altLang="en-US" dirty="0"/>
              <a:t>基础、</a:t>
            </a:r>
            <a:r>
              <a:rPr lang="en-US" altLang="zh-CN" dirty="0"/>
              <a:t>C++</a:t>
            </a:r>
            <a:r>
              <a:rPr lang="zh-CN" altLang="en-US" dirty="0"/>
              <a:t>进阶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0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4026E1-8179-3688-7F4C-0FBEA7BB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C++</a:t>
            </a:r>
            <a:r>
              <a:rPr lang="zh-CN" altLang="en-US" dirty="0"/>
              <a:t>学习内容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2A7EE-666B-5883-66FC-F15C48E4F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C++</a:t>
            </a:r>
            <a:r>
              <a:rPr lang="zh-CN" altLang="en-US" dirty="0"/>
              <a:t>基础：</a:t>
            </a:r>
            <a:endParaRPr lang="en-US" altLang="zh-CN" dirty="0"/>
          </a:p>
          <a:p>
            <a:pPr lvl="1" indent="-342900">
              <a:lnSpc>
                <a:spcPct val="200000"/>
              </a:lnSpc>
            </a:pPr>
            <a:r>
              <a:rPr lang="zh-CN" altLang="en-US" dirty="0"/>
              <a:t>面向过程：变量、函数、指针等</a:t>
            </a:r>
            <a:endParaRPr lang="en-US" altLang="zh-CN" dirty="0"/>
          </a:p>
          <a:p>
            <a:pPr lvl="1" indent="-342900">
              <a:lnSpc>
                <a:spcPct val="200000"/>
              </a:lnSpc>
            </a:pPr>
            <a:r>
              <a:rPr lang="zh-CN" altLang="en-US" dirty="0"/>
              <a:t>面向对象：封装、继承、多态等</a:t>
            </a:r>
            <a:endParaRPr lang="en-US" altLang="zh-CN" dirty="0"/>
          </a:p>
          <a:p>
            <a:pPr lvl="1" indent="-342900">
              <a:lnSpc>
                <a:spcPct val="200000"/>
              </a:lnSpc>
            </a:pPr>
            <a:r>
              <a:rPr lang="en-US" altLang="zh-CN" dirty="0"/>
              <a:t>STL</a:t>
            </a:r>
            <a:r>
              <a:rPr lang="zh-CN" altLang="en-US" dirty="0"/>
              <a:t>：容器、迭代器、算法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87C4F7-8FB2-32BA-B64E-3E53B630E1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C++</a:t>
            </a:r>
            <a:r>
              <a:rPr lang="zh-CN" altLang="en-US" dirty="0"/>
              <a:t>进阶：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移动语义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Lambda</a:t>
            </a:r>
            <a:r>
              <a:rPr lang="zh-CN" altLang="en-US" dirty="0"/>
              <a:t>表达式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auto</a:t>
            </a:r>
            <a:r>
              <a:rPr lang="zh-CN" altLang="en-US" dirty="0"/>
              <a:t>类型推导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范型编程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智能指针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1A6C10-111D-5C36-BA59-7ED6E89B9C15}"/>
              </a:ext>
            </a:extLst>
          </p:cNvPr>
          <p:cNvCxnSpPr>
            <a:cxnSpLocks/>
          </p:cNvCxnSpPr>
          <p:nvPr/>
        </p:nvCxnSpPr>
        <p:spPr bwMode="auto">
          <a:xfrm>
            <a:off x="5994401" y="1196752"/>
            <a:ext cx="0" cy="553901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9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学习笔记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5CC293-FCB2-4587-06F4-2FAD55A99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378" y="1596216"/>
            <a:ext cx="4019106" cy="429123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3B92D7-68BA-4BCE-2A3A-ECA6072F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95" y="1536714"/>
            <a:ext cx="2429923" cy="4410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1D222-2316-8227-AC64-52A2AEFE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14" y="1291415"/>
            <a:ext cx="4240283" cy="49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A-Star</a:t>
            </a:r>
            <a:r>
              <a:rPr lang="zh-CN" altLang="en-US" dirty="0"/>
              <a:t>算法实现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95D9461-3B1C-3FFE-4B93-B5934331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06" y="1591009"/>
            <a:ext cx="7497618" cy="4834202"/>
          </a:xfr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807C0384-566B-D607-E946-18FF76102947}"/>
              </a:ext>
            </a:extLst>
          </p:cNvPr>
          <p:cNvSpPr txBox="1">
            <a:spLocks/>
          </p:cNvSpPr>
          <p:nvPr/>
        </p:nvSpPr>
        <p:spPr>
          <a:xfrm>
            <a:off x="6783185" y="1197033"/>
            <a:ext cx="5058939" cy="56609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6032F45-C08C-928C-3DEA-F4A3A533659D}"/>
              </a:ext>
            </a:extLst>
          </p:cNvPr>
          <p:cNvSpPr txBox="1">
            <a:spLocks/>
          </p:cNvSpPr>
          <p:nvPr/>
        </p:nvSpPr>
        <p:spPr bwMode="auto">
          <a:xfrm>
            <a:off x="1039090" y="955963"/>
            <a:ext cx="1712423" cy="63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kern="0" dirty="0">
                <a:solidFill>
                  <a:srgbClr val="FF0000"/>
                </a:solidFill>
              </a:rPr>
              <a:t>题目：</a:t>
            </a:r>
          </a:p>
        </p:txBody>
      </p:sp>
    </p:spTree>
    <p:extLst>
      <p:ext uri="{BB962C8B-B14F-4D97-AF65-F5344CB8AC3E}">
        <p14:creationId xmlns:p14="http://schemas.microsoft.com/office/powerpoint/2010/main" val="126511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38C32-90A5-D111-39B0-77F952A6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89180-3AD2-5D2C-9AE0-8A3074CE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11294225" cy="52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A-star</a:t>
            </a:r>
            <a:r>
              <a:rPr lang="zh-CN" altLang="en-US" dirty="0"/>
              <a:t>算法是一种启发式搜索算法，用于在图中找到从起点到终点的最短路径。结合了 </a:t>
            </a:r>
            <a:r>
              <a:rPr lang="en-US" altLang="zh-CN" dirty="0"/>
              <a:t>Dijkstra </a:t>
            </a:r>
            <a:r>
              <a:rPr lang="zh-CN" altLang="en-US" dirty="0"/>
              <a:t>算法的优点（最短路径）和最佳优先搜索的优点（启发式搜索）</a:t>
            </a:r>
            <a:r>
              <a:rPr lang="en-US" altLang="zh-CN" dirty="0"/>
              <a:t>,</a:t>
            </a:r>
            <a:r>
              <a:rPr lang="zh-CN" altLang="en-US" dirty="0"/>
              <a:t>以有效地找到最优路径。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启发式函数：</a:t>
            </a:r>
            <a:r>
              <a:rPr lang="en-US" altLang="zh-CN" dirty="0"/>
              <a:t>h(x)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用于估计从节点</a:t>
            </a:r>
            <a:r>
              <a:rPr lang="en-US" altLang="zh-CN" dirty="0"/>
              <a:t>x</a:t>
            </a:r>
            <a:r>
              <a:rPr lang="zh-CN" altLang="en-US" dirty="0"/>
              <a:t>到终点的最低代价，从而减少搜索空间；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曼哈顿距离；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欧几里得距离；</a:t>
            </a:r>
          </a:p>
        </p:txBody>
      </p:sp>
    </p:spTree>
    <p:extLst>
      <p:ext uri="{BB962C8B-B14F-4D97-AF65-F5344CB8AC3E}">
        <p14:creationId xmlns:p14="http://schemas.microsoft.com/office/powerpoint/2010/main" val="1156420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</TotalTime>
  <Words>1048</Words>
  <Application>Microsoft Office PowerPoint</Application>
  <PresentationFormat>宽屏</PresentationFormat>
  <Paragraphs>199</Paragraphs>
  <Slides>35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等线</vt:lpstr>
      <vt:lpstr>华康俪金黑W8(P)</vt:lpstr>
      <vt:lpstr>微软雅黑</vt:lpstr>
      <vt:lpstr>微软雅黑</vt:lpstr>
      <vt:lpstr>Arial</vt:lpstr>
      <vt:lpstr>Arial Black</vt:lpstr>
      <vt:lpstr>Times New Roman</vt:lpstr>
      <vt:lpstr>Wingdings</vt:lpstr>
      <vt:lpstr>Network</vt:lpstr>
      <vt:lpstr>自定义设计方案</vt:lpstr>
      <vt:lpstr>iEDA水滴计划答辩                     ——2024-07期             </vt:lpstr>
      <vt:lpstr>PowerPoint 演示文稿</vt:lpstr>
      <vt:lpstr>1 个人简介：</vt:lpstr>
      <vt:lpstr>PowerPoint 演示文稿</vt:lpstr>
      <vt:lpstr>2.1 C++学习内容</vt:lpstr>
      <vt:lpstr>2.1 C++学习内容</vt:lpstr>
      <vt:lpstr>2.2 学习笔记</vt:lpstr>
      <vt:lpstr>2.3 A-Star算法实现</vt:lpstr>
      <vt:lpstr>算法思想</vt:lpstr>
      <vt:lpstr>算法思想</vt:lpstr>
      <vt:lpstr>算法思想</vt:lpstr>
      <vt:lpstr>算法思想</vt:lpstr>
      <vt:lpstr>2.3 A-Star算法实现</vt:lpstr>
      <vt:lpstr>A-Star算法实现</vt:lpstr>
      <vt:lpstr>A-Star算法运行结果</vt:lpstr>
      <vt:lpstr>2.4 C++学习总结</vt:lpstr>
      <vt:lpstr>PowerPoint 演示文稿</vt:lpstr>
      <vt:lpstr>EDA实习总结 </vt:lpstr>
      <vt:lpstr>3.1 EDA后端全流程学习</vt:lpstr>
      <vt:lpstr>3.1 EDA后端全流程学习</vt:lpstr>
      <vt:lpstr>3.1 EDA后端全流程学习</vt:lpstr>
      <vt:lpstr>3.2 iEDA Flow流程实践</vt:lpstr>
      <vt:lpstr>3.2 iEDA Flow流程实践</vt:lpstr>
      <vt:lpstr>3.3 布局合法化算法实现</vt:lpstr>
      <vt:lpstr>Abacus算法</vt:lpstr>
      <vt:lpstr>PlaceRow函数</vt:lpstr>
      <vt:lpstr>PlaceRow函数</vt:lpstr>
      <vt:lpstr>实现Tetris算法</vt:lpstr>
      <vt:lpstr>实现Tetris算法</vt:lpstr>
      <vt:lpstr>实现Tetris算法</vt:lpstr>
      <vt:lpstr>实验结果-1</vt:lpstr>
      <vt:lpstr>实验结果-2</vt:lpstr>
      <vt:lpstr>PowerPoint 演示文稿</vt:lpstr>
      <vt:lpstr>4 感兴趣的内容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LI 子超</cp:lastModifiedBy>
  <cp:revision>2689</cp:revision>
  <dcterms:created xsi:type="dcterms:W3CDTF">2018-08-11T07:24:00Z</dcterms:created>
  <dcterms:modified xsi:type="dcterms:W3CDTF">2024-08-16T11:19:49Z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